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68" r:id="rId5"/>
    <p:sldId id="261" r:id="rId6"/>
    <p:sldId id="262" r:id="rId7"/>
    <p:sldId id="267" r:id="rId8"/>
    <p:sldId id="263" r:id="rId9"/>
    <p:sldId id="269" r:id="rId10"/>
    <p:sldId id="265" r:id="rId11"/>
    <p:sldId id="270" r:id="rId12"/>
    <p:sldId id="271" r:id="rId13"/>
    <p:sldId id="264" r:id="rId14"/>
  </p:sldIdLst>
  <p:sldSz cx="12192000" cy="6858000"/>
  <p:notesSz cx="6858000" cy="9144000"/>
  <p:embeddedFontLs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Rubrik Edge New" panose="020B0604020202020204" charset="0"/>
      <p:regular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Ubuntu" panose="020B0504030602030204" pitchFamily="34" charset="0"/>
      <p:regular r:id="rId24"/>
      <p:bold r:id="rId25"/>
      <p:italic r:id="rId26"/>
      <p:boldItalic r:id="rId27"/>
    </p:embeddedFont>
    <p:embeddedFont>
      <p:font typeface="Ubuntu Bold" panose="020B0604020202020204" charset="0"/>
      <p:bold r:id="rId28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2C1"/>
    <a:srgbClr val="EC6507"/>
    <a:srgbClr val="0082B7"/>
    <a:srgbClr val="D06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 37">
            <a:extLst>
              <a:ext uri="{FF2B5EF4-FFF2-40B4-BE49-F238E27FC236}">
                <a16:creationId xmlns:a16="http://schemas.microsoft.com/office/drawing/2014/main" id="{2A4C9896-96BF-4BF3-9C2C-98B31EEBB842}"/>
              </a:ext>
            </a:extLst>
          </p:cNvPr>
          <p:cNvSpPr/>
          <p:nvPr userDrawn="1"/>
        </p:nvSpPr>
        <p:spPr>
          <a:xfrm>
            <a:off x="117760" y="2326229"/>
            <a:ext cx="3991264" cy="2189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F11F1F70-E686-4894-B548-C950ACE1BB8F}"/>
              </a:ext>
            </a:extLst>
          </p:cNvPr>
          <p:cNvSpPr/>
          <p:nvPr userDrawn="1"/>
        </p:nvSpPr>
        <p:spPr>
          <a:xfrm>
            <a:off x="4077042" y="2298032"/>
            <a:ext cx="4037918" cy="2209923"/>
          </a:xfrm>
          <a:prstGeom prst="rect">
            <a:avLst/>
          </a:prstGeom>
          <a:solidFill>
            <a:srgbClr val="EC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B5576E28-92A0-422E-B0F1-152F1A4DA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8"/>
          <a:stretch/>
        </p:blipFill>
        <p:spPr>
          <a:xfrm>
            <a:off x="1001249" y="2925456"/>
            <a:ext cx="2209615" cy="991210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B0E7F8FF-5F57-4E95-913B-2C730E7CD3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53" y="3283562"/>
            <a:ext cx="2687894" cy="290875"/>
          </a:xfrm>
          <a:prstGeom prst="rect">
            <a:avLst/>
          </a:prstGeom>
        </p:spPr>
      </p:pic>
      <p:sp>
        <p:nvSpPr>
          <p:cNvPr id="44" name="Tijdelijke aanduiding voor datum 3">
            <a:extLst>
              <a:ext uri="{FF2B5EF4-FFF2-40B4-BE49-F238E27FC236}">
                <a16:creationId xmlns:a16="http://schemas.microsoft.com/office/drawing/2014/main" id="{0952370A-73D3-4AF8-AA3F-D35C1B78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A890908-6F29-41F5-AD3E-769EADC65684}" type="datetimeFigureOut">
              <a:rPr lang="nl-NL" smtClean="0"/>
              <a:t>21-6-2024</a:t>
            </a:fld>
            <a:endParaRPr lang="nl-NL"/>
          </a:p>
        </p:txBody>
      </p:sp>
      <p:sp>
        <p:nvSpPr>
          <p:cNvPr id="45" name="Tijdelijke aanduiding voor voettekst 4">
            <a:extLst>
              <a:ext uri="{FF2B5EF4-FFF2-40B4-BE49-F238E27FC236}">
                <a16:creationId xmlns:a16="http://schemas.microsoft.com/office/drawing/2014/main" id="{67AC041B-BC4E-43DF-8988-0257344A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46" name="Tijdelijke aanduiding voor dianummer 5">
            <a:extLst>
              <a:ext uri="{FF2B5EF4-FFF2-40B4-BE49-F238E27FC236}">
                <a16:creationId xmlns:a16="http://schemas.microsoft.com/office/drawing/2014/main" id="{2C7954DE-7A77-48D0-B65C-D0B6490E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30B86F3-22F1-417D-9040-604E46DBCC9F}" type="slidenum">
              <a:rPr lang="nl-NL" smtClean="0"/>
              <a:t>‹nr.›</a:t>
            </a:fld>
            <a:endParaRPr lang="nl-NL"/>
          </a:p>
        </p:txBody>
      </p:sp>
      <p:sp>
        <p:nvSpPr>
          <p:cNvPr id="47" name="Tijdelijke aanduiding voor afbeelding 7">
            <a:extLst>
              <a:ext uri="{FF2B5EF4-FFF2-40B4-BE49-F238E27FC236}">
                <a16:creationId xmlns:a16="http://schemas.microsoft.com/office/drawing/2014/main" id="{BC67E950-EE99-479C-9A2C-EC705CB663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432" y="108367"/>
            <a:ext cx="3961921" cy="218966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48" name="Tijdelijke aanduiding voor afbeelding 7">
            <a:extLst>
              <a:ext uri="{FF2B5EF4-FFF2-40B4-BE49-F238E27FC236}">
                <a16:creationId xmlns:a16="http://schemas.microsoft.com/office/drawing/2014/main" id="{5FA3DDA0-E3B1-4904-B3B9-5CFD78E04E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7041" y="108367"/>
            <a:ext cx="4037917" cy="218966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49" name="Tijdelijke aanduiding voor afbeelding 7">
            <a:extLst>
              <a:ext uri="{FF2B5EF4-FFF2-40B4-BE49-F238E27FC236}">
                <a16:creationId xmlns:a16="http://schemas.microsoft.com/office/drawing/2014/main" id="{CCC64CC5-7799-4FA5-913A-1C5E7EA388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4960" y="108366"/>
            <a:ext cx="3961921" cy="218966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0" name="Tijdelijke aanduiding voor afbeelding 7">
            <a:extLst>
              <a:ext uri="{FF2B5EF4-FFF2-40B4-BE49-F238E27FC236}">
                <a16:creationId xmlns:a16="http://schemas.microsoft.com/office/drawing/2014/main" id="{1D345AB6-937C-4FE2-B3AE-8CE546876F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4960" y="2298032"/>
            <a:ext cx="3961921" cy="2209922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1" name="Tijdelijke aanduiding voor afbeelding 7">
            <a:extLst>
              <a:ext uri="{FF2B5EF4-FFF2-40B4-BE49-F238E27FC236}">
                <a16:creationId xmlns:a16="http://schemas.microsoft.com/office/drawing/2014/main" id="{68AD652C-C096-4877-B127-BAFB5BB345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2432" y="4515894"/>
            <a:ext cx="3961921" cy="218966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2" name="Tijdelijke aanduiding voor afbeelding 7">
            <a:extLst>
              <a:ext uri="{FF2B5EF4-FFF2-40B4-BE49-F238E27FC236}">
                <a16:creationId xmlns:a16="http://schemas.microsoft.com/office/drawing/2014/main" id="{E41FE1F3-DDF7-46F2-B8F8-EE173223AD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7042" y="4515893"/>
            <a:ext cx="4037916" cy="218966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3" name="Tijdelijke aanduiding voor afbeelding 7">
            <a:extLst>
              <a:ext uri="{FF2B5EF4-FFF2-40B4-BE49-F238E27FC236}">
                <a16:creationId xmlns:a16="http://schemas.microsoft.com/office/drawing/2014/main" id="{82B0BD29-A482-453B-B52E-00223BF844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4958" y="4507955"/>
            <a:ext cx="3961923" cy="219760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65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- Eig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4797FC-1AA5-4605-927E-5F63D6E0A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0908-6F29-41F5-AD3E-769EADC65684}" type="datetimeFigureOut">
              <a:rPr lang="nl-NL" smtClean="0"/>
              <a:t>21-6-2024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B58334-BD13-4E31-82A1-6A348D5D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488C67-A797-4B2B-8C7A-481B77CE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86F3-22F1-417D-9040-604E46DBCC9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5E0A170-0E14-4F9E-9F51-EF23B8E2F2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432" y="108367"/>
            <a:ext cx="3961921" cy="218966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5" name="Tijdelijke aanduiding voor afbeelding 7">
            <a:extLst>
              <a:ext uri="{FF2B5EF4-FFF2-40B4-BE49-F238E27FC236}">
                <a16:creationId xmlns:a16="http://schemas.microsoft.com/office/drawing/2014/main" id="{061A8EF1-97B2-4988-A6DD-E77A943F83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7041" y="108367"/>
            <a:ext cx="4037917" cy="218966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6" name="Tijdelijke aanduiding voor afbeelding 7">
            <a:extLst>
              <a:ext uri="{FF2B5EF4-FFF2-40B4-BE49-F238E27FC236}">
                <a16:creationId xmlns:a16="http://schemas.microsoft.com/office/drawing/2014/main" id="{1D8409B1-172B-4A40-AA55-0E12F1FDD7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4960" y="108366"/>
            <a:ext cx="3961921" cy="218966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4" name="Tijdelijke aanduiding voor afbeelding 7">
            <a:extLst>
              <a:ext uri="{FF2B5EF4-FFF2-40B4-BE49-F238E27FC236}">
                <a16:creationId xmlns:a16="http://schemas.microsoft.com/office/drawing/2014/main" id="{542FB139-7E36-4791-B526-1162D0EB12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4960" y="2298032"/>
            <a:ext cx="3961921" cy="2209922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5" name="Tijdelijke aanduiding voor afbeelding 7">
            <a:extLst>
              <a:ext uri="{FF2B5EF4-FFF2-40B4-BE49-F238E27FC236}">
                <a16:creationId xmlns:a16="http://schemas.microsoft.com/office/drawing/2014/main" id="{BBF61264-54C0-4D71-BD9B-689D0E967C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2432" y="4515894"/>
            <a:ext cx="3961921" cy="218966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6" name="Tijdelijke aanduiding voor afbeelding 7">
            <a:extLst>
              <a:ext uri="{FF2B5EF4-FFF2-40B4-BE49-F238E27FC236}">
                <a16:creationId xmlns:a16="http://schemas.microsoft.com/office/drawing/2014/main" id="{5C0A53EA-FCA0-425B-91E7-6116881C5E7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7042" y="4515893"/>
            <a:ext cx="4037916" cy="218966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7" name="Tijdelijke aanduiding voor afbeelding 7">
            <a:extLst>
              <a:ext uri="{FF2B5EF4-FFF2-40B4-BE49-F238E27FC236}">
                <a16:creationId xmlns:a16="http://schemas.microsoft.com/office/drawing/2014/main" id="{38A5340D-A7EE-4E8A-AD30-B4E3E8C22E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4958" y="4507955"/>
            <a:ext cx="3961923" cy="219760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A4C9896-96BF-4BF3-9C2C-98B31EEBB842}"/>
              </a:ext>
            </a:extLst>
          </p:cNvPr>
          <p:cNvSpPr/>
          <p:nvPr userDrawn="1"/>
        </p:nvSpPr>
        <p:spPr>
          <a:xfrm>
            <a:off x="117760" y="2326229"/>
            <a:ext cx="3991264" cy="2189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F11F1F70-E686-4894-B548-C950ACE1BB8F}"/>
              </a:ext>
            </a:extLst>
          </p:cNvPr>
          <p:cNvSpPr/>
          <p:nvPr userDrawn="1"/>
        </p:nvSpPr>
        <p:spPr>
          <a:xfrm>
            <a:off x="4077042" y="2298032"/>
            <a:ext cx="4037918" cy="2209923"/>
          </a:xfrm>
          <a:prstGeom prst="rect">
            <a:avLst/>
          </a:prstGeom>
          <a:solidFill>
            <a:srgbClr val="EC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B5576E28-92A0-422E-B0F1-152F1A4DA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440"/>
          <a:stretch/>
        </p:blipFill>
        <p:spPr>
          <a:xfrm>
            <a:off x="992594" y="2802368"/>
            <a:ext cx="2209615" cy="1253261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33061B-5D7F-45A2-A0A8-F4CAEAA696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4838" y="2937877"/>
            <a:ext cx="3429000" cy="98224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van presentatie</a:t>
            </a:r>
          </a:p>
        </p:txBody>
      </p:sp>
    </p:spTree>
    <p:extLst>
      <p:ext uri="{BB962C8B-B14F-4D97-AF65-F5344CB8AC3E}">
        <p14:creationId xmlns:p14="http://schemas.microsoft.com/office/powerpoint/2010/main" val="418881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2E91179F-F439-40D8-9969-EEE7E9D1B0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316" y="112461"/>
            <a:ext cx="11958972" cy="548222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D784EF-642B-4EC8-A99B-A741FC33E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8"/>
          <a:stretch/>
        </p:blipFill>
        <p:spPr>
          <a:xfrm>
            <a:off x="5265941" y="5865547"/>
            <a:ext cx="1660116" cy="7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7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slide met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2E91179F-F439-40D8-9969-EEE7E9D1B0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316" y="112461"/>
            <a:ext cx="11958972" cy="548222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AFDFCE1-07DB-4177-95E3-B92E300DD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8"/>
          <a:stretch/>
        </p:blipFill>
        <p:spPr>
          <a:xfrm>
            <a:off x="2093237" y="5865547"/>
            <a:ext cx="1660116" cy="744711"/>
          </a:xfrm>
          <a:prstGeom prst="rect">
            <a:avLst/>
          </a:prstGeom>
        </p:spPr>
      </p:pic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C09D9B6F-71CD-43C9-937E-24ACE82C5A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1254" y="5790876"/>
            <a:ext cx="6913431" cy="894052"/>
          </a:xfrm>
        </p:spPr>
        <p:txBody>
          <a:bodyPr anchor="ctr" anchorCtr="0"/>
          <a:lstStyle>
            <a:lvl1pPr marL="0" indent="0" algn="l">
              <a:buNone/>
              <a:defRPr b="1" i="1">
                <a:solidFill>
                  <a:srgbClr val="0082B7"/>
                </a:solidFill>
                <a:latin typeface="Georgia" panose="02040502050405020303" pitchFamily="18" charset="0"/>
                <a:ea typeface="Noto Serif Bold Italic" panose="02020802060505090204" pitchFamily="18"/>
                <a:cs typeface="Noto Serif Bold Italic" panose="02020802060505090204" pitchFamily="18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046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- Streamer/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908D01-E9D5-4013-85DA-185435F2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0908-6F29-41F5-AD3E-769EADC65684}" type="datetimeFigureOut">
              <a:rPr lang="nl-NL" smtClean="0"/>
              <a:t>21-6-2024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4F734A-CD01-4F46-87EB-88242B1B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493AE2-74E3-472F-AE45-96968460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86F3-22F1-417D-9040-604E46DBCC9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8E63B30-DCCB-431F-8F4F-D0D14CDF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455"/>
            <a:ext cx="10515600" cy="1523891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0082B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EE823BA-7960-4072-B34D-F846EB084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2949"/>
            <a:ext cx="6613478" cy="3734014"/>
          </a:xfr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F4A936F-270F-4411-8103-BAB7AE8D2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10" y="2402005"/>
            <a:ext cx="3492690" cy="3818146"/>
          </a:xfrm>
          <a:prstGeom prst="rect">
            <a:avLst/>
          </a:prstGeom>
        </p:spPr>
      </p:pic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63CE51B0-A468-4D74-B1E4-C179964168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8855" y="2677212"/>
            <a:ext cx="2997200" cy="3265487"/>
          </a:xfrm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bg1"/>
                </a:solidFill>
                <a:latin typeface="Georgia" panose="02040502050405020303" pitchFamily="18" charset="0"/>
                <a:ea typeface="Noto Serif Bold Italic" panose="02020802060505090204" pitchFamily="18"/>
                <a:cs typeface="Noto Serif Bold Italic" panose="02020802060505090204" pitchFamily="18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0334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-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D1A4769C-45BC-460B-B70D-6ECCBFC9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455"/>
            <a:ext cx="10515600" cy="1523891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0082B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5711BA3-3DD3-45EB-AA1C-FF0733864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42949"/>
            <a:ext cx="10515599" cy="3082640"/>
          </a:xfr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4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28B3C8-2A6E-45DF-889E-66115BE77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8"/>
          <a:stretch/>
        </p:blipFill>
        <p:spPr>
          <a:xfrm>
            <a:off x="4991192" y="5742297"/>
            <a:ext cx="2209615" cy="9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4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A535096C-66B0-4075-9D21-74C50A2E32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7" t="1" b="8"/>
          <a:stretch/>
        </p:blipFill>
        <p:spPr>
          <a:xfrm>
            <a:off x="-3158" y="0"/>
            <a:ext cx="2332226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EA20F3-2A53-4C4B-97A5-37970599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774" y="632455"/>
            <a:ext cx="6594503" cy="2426202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0082B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C22348-708A-4686-B0E2-AE60811EA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774" y="3058657"/>
            <a:ext cx="6339026" cy="3118306"/>
          </a:xfr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764AD3-96EF-4C1E-BF51-7DF984C3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0908-6F29-41F5-AD3E-769EADC65684}" type="datetimeFigureOut">
              <a:rPr lang="nl-NL" smtClean="0"/>
              <a:t>21-6-2024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B689D2-60F8-4FEC-9C4C-AE25110C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352EAD-C53B-43E6-9C4C-FF39527D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86F3-22F1-417D-9040-604E46DBCC9F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63BD16-2179-40E5-B5CE-13D19C8C3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40" y="13496"/>
            <a:ext cx="4939146" cy="698650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8864D29-6E42-43E4-BF73-10AA7EA43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6" t="5324" r="37261" b="87895"/>
          <a:stretch/>
        </p:blipFill>
        <p:spPr>
          <a:xfrm rot="21043691">
            <a:off x="1673448" y="359023"/>
            <a:ext cx="963518" cy="465055"/>
          </a:xfrm>
          <a:prstGeom prst="rect">
            <a:avLst/>
          </a:prstGeom>
        </p:spPr>
      </p:pic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7B28C578-7CBC-42E3-875C-AF217CDDC2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-60000">
            <a:off x="451191" y="688062"/>
            <a:ext cx="3799166" cy="56660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444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AACFB36-F86D-4198-818B-BCD7A52B3A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E46FBC2-0011-4684-B39A-DE2607E8F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09" y="699280"/>
            <a:ext cx="1848782" cy="813465"/>
          </a:xfrm>
          <a:prstGeom prst="rect">
            <a:avLst/>
          </a:prstGeom>
        </p:spPr>
      </p:pic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CC1B9EB6-F56C-4D2D-8487-366CDA865B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284" y="2031651"/>
            <a:ext cx="6913431" cy="279469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 i="1">
                <a:solidFill>
                  <a:schemeClr val="bg1"/>
                </a:solidFill>
                <a:latin typeface="Georgia" panose="02040502050405020303" pitchFamily="18" charset="0"/>
                <a:ea typeface="Noto Serif Bold Italic" panose="02020802060505090204" pitchFamily="18"/>
                <a:cs typeface="Noto Serif Bold Italic" panose="02020802060505090204" pitchFamily="18"/>
              </a:defRPr>
            </a:lvl1pPr>
          </a:lstStyle>
          <a:p>
            <a:pPr lvl="0"/>
            <a:r>
              <a:rPr lang="nl-NL" dirty="0"/>
              <a:t>Klikken om een quote toe te voegen</a:t>
            </a:r>
          </a:p>
        </p:txBody>
      </p:sp>
    </p:spTree>
    <p:extLst>
      <p:ext uri="{BB962C8B-B14F-4D97-AF65-F5344CB8AC3E}">
        <p14:creationId xmlns:p14="http://schemas.microsoft.com/office/powerpoint/2010/main" val="78744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548771B-74CD-4F70-8B52-1ADB6BC5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0908-6F29-41F5-AD3E-769EADC65684}" type="datetimeFigureOut">
              <a:rPr lang="nl-NL" smtClean="0"/>
              <a:t>21-6-2024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6A5129-02D7-4BFF-9C4D-40EC4AF4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F74AEA-D5D2-4DE7-A087-469A770E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86F3-22F1-417D-9040-604E46DBCC9F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D3F88EA-55BA-43F4-9F7F-AD293D9772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A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F5DB4486-6ADD-4DDB-95E4-486EF611D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284" y="3877037"/>
            <a:ext cx="6913431" cy="54173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b="1" i="1" u="sng">
                <a:solidFill>
                  <a:schemeClr val="bg1"/>
                </a:solidFill>
                <a:latin typeface="Georgia" panose="02040502050405020303" pitchFamily="18" charset="0"/>
                <a:ea typeface="Noto Serif Bold Italic" panose="02020802060505090204" pitchFamily="18"/>
                <a:cs typeface="Noto Serif Bold Italic" panose="02020802060505090204" pitchFamily="18"/>
              </a:defRPr>
            </a:lvl1pPr>
          </a:lstStyle>
          <a:p>
            <a:pPr lvl="0"/>
            <a:r>
              <a:rPr lang="nl-NL" dirty="0"/>
              <a:t>URL toevoegen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9E1612-3744-4EC6-86D3-C1F9561E5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09" y="2610018"/>
            <a:ext cx="1848782" cy="81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9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B0EF621-D900-4E51-B832-F66E7DF8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35DFDF-5FE7-4183-BF61-CBC75CAE2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9B6A2F-108F-4C68-A87F-4BEE4512D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0908-6F29-41F5-AD3E-769EADC65684}" type="datetimeFigureOut">
              <a:rPr lang="nl-NL" smtClean="0"/>
              <a:t>21-6-2024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5D9D54-73D0-42E3-9E8D-D15667C6E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D0F14-017B-49AA-9B56-F53D900AF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B86F3-22F1-417D-9040-604E46DBCC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2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2" r:id="rId4"/>
    <p:sldLayoutId id="2147483652" r:id="rId5"/>
    <p:sldLayoutId id="2147483653" r:id="rId6"/>
    <p:sldLayoutId id="2147483650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buntu Bold" panose="020B08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omavereniging.nl/stoma-online/meldpunt-stomazor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4826C1E8-6344-4C2C-9CC1-AA1DC5F2B5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4" b="8534"/>
          <a:stretch>
            <a:fillRect/>
          </a:stretch>
        </p:blipFill>
        <p:spPr/>
      </p:pic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08027E61-A77D-4A01-B51D-93776E91918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6" b="9316"/>
          <a:stretch>
            <a:fillRect/>
          </a:stretch>
        </p:blipFill>
        <p:spPr/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EB9FFAC4-3DE8-4DE5-A068-6F019F94A0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" b="8517"/>
          <a:stretch>
            <a:fillRect/>
          </a:stretch>
        </p:blipFill>
        <p:spPr/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28A61BB-F006-4B43-BAAA-B5F221DDB08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" b="8156"/>
          <a:stretch>
            <a:fillRect/>
          </a:stretch>
        </p:blipFill>
        <p:spPr/>
      </p:pic>
      <p:pic>
        <p:nvPicPr>
          <p:cNvPr id="19" name="Tijdelijke aanduiding voor afbeelding 18">
            <a:extLst>
              <a:ext uri="{FF2B5EF4-FFF2-40B4-BE49-F238E27FC236}">
                <a16:creationId xmlns:a16="http://schemas.microsoft.com/office/drawing/2014/main" id="{67F21516-5D0E-48C8-9745-57A60E66AE8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4" b="8564"/>
          <a:stretch>
            <a:fillRect/>
          </a:stretch>
        </p:blipFill>
        <p:spPr/>
      </p:pic>
      <p:pic>
        <p:nvPicPr>
          <p:cNvPr id="21" name="Tijdelijke aanduiding voor afbeelding 20">
            <a:extLst>
              <a:ext uri="{FF2B5EF4-FFF2-40B4-BE49-F238E27FC236}">
                <a16:creationId xmlns:a16="http://schemas.microsoft.com/office/drawing/2014/main" id="{C9DC66AA-620D-47A7-A321-498C1CCBECB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6" b="9346"/>
          <a:stretch>
            <a:fillRect/>
          </a:stretch>
        </p:blipFill>
        <p:spPr/>
      </p:pic>
      <p:pic>
        <p:nvPicPr>
          <p:cNvPr id="23" name="Tijdelijke aanduiding voor afbeelding 22">
            <a:extLst>
              <a:ext uri="{FF2B5EF4-FFF2-40B4-BE49-F238E27FC236}">
                <a16:creationId xmlns:a16="http://schemas.microsoft.com/office/drawing/2014/main" id="{6EE740A7-1CA7-48F4-92D8-5632AEB00C7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" b="8397"/>
          <a:stretch>
            <a:fillRect/>
          </a:stretch>
        </p:blipFill>
        <p:spPr/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D0E6F4D-1C1C-469E-ADA0-1627E20785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4838" y="2937877"/>
            <a:ext cx="3794442" cy="982245"/>
          </a:xfrm>
        </p:spPr>
        <p:txBody>
          <a:bodyPr>
            <a:noAutofit/>
          </a:bodyPr>
          <a:lstStyle/>
          <a:p>
            <a:r>
              <a:rPr lang="nl-NL" dirty="0"/>
              <a:t>In gesprek over functioneringsgericht voorschrijven</a:t>
            </a:r>
          </a:p>
        </p:txBody>
      </p:sp>
    </p:spTree>
    <p:extLst>
      <p:ext uri="{BB962C8B-B14F-4D97-AF65-F5344CB8AC3E}">
        <p14:creationId xmlns:p14="http://schemas.microsoft.com/office/powerpoint/2010/main" val="80210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8D2594C0-7BC9-4BFF-9ED4-4EB9C502C2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4" b="8534"/>
          <a:stretch>
            <a:fillRect/>
          </a:stretch>
        </p:blipFill>
        <p:spPr/>
      </p:pic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4BA4DC06-6F9D-44D5-80DA-8828D99BCC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6" b="9316"/>
          <a:stretch>
            <a:fillRect/>
          </a:stretch>
        </p:blipFill>
        <p:spPr/>
      </p:pic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4CA0BDF9-26F3-4331-A9BC-5E0997CA4F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" b="8517"/>
          <a:stretch>
            <a:fillRect/>
          </a:stretch>
        </p:blipFill>
        <p:spPr/>
      </p:pic>
      <p:pic>
        <p:nvPicPr>
          <p:cNvPr id="16" name="Tijdelijke aanduiding voor afbeelding 15">
            <a:extLst>
              <a:ext uri="{FF2B5EF4-FFF2-40B4-BE49-F238E27FC236}">
                <a16:creationId xmlns:a16="http://schemas.microsoft.com/office/drawing/2014/main" id="{032C6FD7-3D9C-4D87-B254-F5344E4CA22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" b="8156"/>
          <a:stretch>
            <a:fillRect/>
          </a:stretch>
        </p:blipFill>
        <p:spPr/>
      </p:pic>
      <p:pic>
        <p:nvPicPr>
          <p:cNvPr id="18" name="Tijdelijke aanduiding voor afbeelding 17">
            <a:extLst>
              <a:ext uri="{FF2B5EF4-FFF2-40B4-BE49-F238E27FC236}">
                <a16:creationId xmlns:a16="http://schemas.microsoft.com/office/drawing/2014/main" id="{64403BCE-22D8-4493-8D20-1F4C538C4F6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4" b="8564"/>
          <a:stretch>
            <a:fillRect/>
          </a:stretch>
        </p:blipFill>
        <p:spPr/>
      </p:pic>
      <p:pic>
        <p:nvPicPr>
          <p:cNvPr id="20" name="Tijdelijke aanduiding voor afbeelding 19">
            <a:extLst>
              <a:ext uri="{FF2B5EF4-FFF2-40B4-BE49-F238E27FC236}">
                <a16:creationId xmlns:a16="http://schemas.microsoft.com/office/drawing/2014/main" id="{AD27C114-30F2-414C-991E-FE045A675DB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6" b="9346"/>
          <a:stretch>
            <a:fillRect/>
          </a:stretch>
        </p:blipFill>
        <p:spPr/>
      </p:pic>
      <p:pic>
        <p:nvPicPr>
          <p:cNvPr id="22" name="Tijdelijke aanduiding voor afbeelding 21">
            <a:extLst>
              <a:ext uri="{FF2B5EF4-FFF2-40B4-BE49-F238E27FC236}">
                <a16:creationId xmlns:a16="http://schemas.microsoft.com/office/drawing/2014/main" id="{027B4A07-6F0E-4ADB-8EC9-D8828A5EECB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" b="8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860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8054A-2EFE-43EF-87D5-9A33323C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Hans Blaauwbroek</a:t>
            </a:r>
            <a:endParaRPr lang="nl-NL" sz="4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6768DA-9AB1-4CD7-8481-F2960CC8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400" b="1" dirty="0"/>
          </a:p>
          <a:p>
            <a:r>
              <a:rPr lang="nl-NL" dirty="0"/>
              <a:t>1962, Veenhuizen</a:t>
            </a:r>
            <a:endParaRPr lang="nl-NL" sz="2400" dirty="0"/>
          </a:p>
          <a:p>
            <a:r>
              <a:rPr lang="nl-NL" dirty="0"/>
              <a:t>Bureau voor </a:t>
            </a:r>
            <a:r>
              <a:rPr lang="nl-NL" dirty="0" err="1"/>
              <a:t>Vraaggestuurde</a:t>
            </a:r>
            <a:r>
              <a:rPr lang="nl-NL" dirty="0"/>
              <a:t> Zorg</a:t>
            </a:r>
            <a:endParaRPr lang="nl-NL" sz="2400" dirty="0"/>
          </a:p>
          <a:p>
            <a:r>
              <a:rPr lang="nl-NL" dirty="0"/>
              <a:t>Voorzitter Platform Continentie Hulpmiddelen</a:t>
            </a:r>
            <a:endParaRPr lang="nl-NL" sz="2400" dirty="0"/>
          </a:p>
        </p:txBody>
      </p:sp>
      <p:pic>
        <p:nvPicPr>
          <p:cNvPr id="8" name="Tijdelijke aanduiding voor afbeelding 7" descr="Afbeelding met Menselijk gezicht, persoon, kleding, person&#10;&#10;Automatisch gegenereerde beschrijving">
            <a:extLst>
              <a:ext uri="{FF2B5EF4-FFF2-40B4-BE49-F238E27FC236}">
                <a16:creationId xmlns:a16="http://schemas.microsoft.com/office/drawing/2014/main" id="{5482ACEB-4A13-C140-6756-3B46C9EBE5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6" r="27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845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6B9A8-7518-463B-A2B1-674C703F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gesprek over </a:t>
            </a:r>
            <a:r>
              <a:rPr lang="nl-NL" dirty="0" err="1"/>
              <a:t>funtioneringsgericht</a:t>
            </a:r>
            <a:r>
              <a:rPr lang="nl-NL" dirty="0"/>
              <a:t> voorschrijven: hoe gaat dat in de praktijk?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27FB91-9BC3-46F5-A009-9894CCD96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nl-NL" b="1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De aanleiding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Wat is functioneringsgericht voorschrijven?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Hoe gaat het in praktijk: uw ervaringen en oplossingen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Meldpunt Stomazorg</a:t>
            </a: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D46ABF-1743-4869-913F-C56B2EF325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8855" y="2677212"/>
            <a:ext cx="2997200" cy="3265487"/>
          </a:xfrm>
        </p:spPr>
        <p:txBody>
          <a:bodyPr/>
          <a:lstStyle/>
          <a:p>
            <a:r>
              <a:rPr lang="nl-NL" dirty="0"/>
              <a:t>Edith Schippers 2015: Verstrekking hulpmiddelen kan beter!</a:t>
            </a:r>
          </a:p>
        </p:txBody>
      </p:sp>
    </p:spTree>
    <p:extLst>
      <p:ext uri="{BB962C8B-B14F-4D97-AF65-F5344CB8AC3E}">
        <p14:creationId xmlns:p14="http://schemas.microsoft.com/office/powerpoint/2010/main" val="410021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A668E-CEB0-4C9B-AD7E-1B9E2AD8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Functioneringsgericht voorschrijven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5D024F-E203-49E4-BA22-5E316D240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prstClr val="black"/>
                </a:solidFill>
              </a:rPr>
              <a:t>Uitgangspunt is het functioneren van de cliënt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Het hulpmiddel moet het functioneren van de cliënt ondersteunen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Cliëntgericht, doeltreffend, doelmatig, transparant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ICF als basis</a:t>
            </a: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6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0A778F-6EA4-49D4-9474-5870D338D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Internationaal Classificatiesysteem Functioneren (ICF)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181FBB6-8201-20C4-94A4-8072E905B9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514" y="67515"/>
            <a:ext cx="11958972" cy="5482223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F533469B-33C7-0A91-39E4-D61F4EB0AF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59025" y="619125"/>
            <a:ext cx="6967538" cy="4681538"/>
            <a:chOff x="1486" y="390"/>
            <a:chExt cx="4389" cy="2949"/>
          </a:xfrm>
        </p:grpSpPr>
        <p:sp>
          <p:nvSpPr>
            <p:cNvPr id="11" name="AutoShape 12">
              <a:extLst>
                <a:ext uri="{FF2B5EF4-FFF2-40B4-BE49-F238E27FC236}">
                  <a16:creationId xmlns:a16="http://schemas.microsoft.com/office/drawing/2014/main" id="{C278C588-9E63-C1AD-D2CC-D458DDDECA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86" y="390"/>
              <a:ext cx="4389" cy="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6A748468-2EB0-6EB9-8EDF-CE27F9A5F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" y="390"/>
              <a:ext cx="4394" cy="2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81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A668E-CEB0-4C9B-AD7E-1B9E2AD8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fasen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5D024F-E203-49E4-BA22-5E316D240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prstClr val="black"/>
                </a:solidFill>
              </a:rPr>
              <a:t>Diagnostiek, preoperatief: tot aanleg stoma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Klinisch postoperatief: tot ontslag uit het ziekenhuis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Nazorg: tot één jaar na aanleg stoma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Onderhoud: vanaf één jaar</a:t>
            </a: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0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EE2624F-D5C1-468A-A2DE-D72E291D08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U en de stomaverpleegkundige zijn de spil in dit proces</a:t>
            </a:r>
          </a:p>
        </p:txBody>
      </p:sp>
    </p:spTree>
    <p:extLst>
      <p:ext uri="{BB962C8B-B14F-4D97-AF65-F5344CB8AC3E}">
        <p14:creationId xmlns:p14="http://schemas.microsoft.com/office/powerpoint/2010/main" val="169999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A668E-CEB0-4C9B-AD7E-1B9E2AD8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gaat het in de praktijk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5D024F-E203-49E4-BA22-5E316D240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prstClr val="black"/>
                </a:solidFill>
              </a:rPr>
              <a:t>Wat zijn uw ervaringen?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Wat zijn uw oplossingen?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Wat zijn uw tips of aanbevelingen?</a:t>
            </a: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5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A668E-CEB0-4C9B-AD7E-1B9E2AD8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Meldpunt Stomazorg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5D024F-E203-49E4-BA22-5E316D240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71829"/>
            <a:ext cx="10515599" cy="30826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>
                <a:solidFill>
                  <a:prstClr val="black"/>
                </a:solidFill>
                <a:hlinkClick r:id="rId2"/>
              </a:rPr>
              <a:t>https://www.stomavereniging.nl/stoma-online/meldpunt-stomazorg</a:t>
            </a:r>
            <a:endParaRPr lang="nl-NL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dirty="0">
                <a:solidFill>
                  <a:prstClr val="black"/>
                </a:solidFill>
              </a:rPr>
              <a:t>Dit is de plek om je ervaringen met stomamaterialen en – hulpmiddelen </a:t>
            </a:r>
            <a:r>
              <a:rPr lang="nl-NL">
                <a:solidFill>
                  <a:prstClr val="black"/>
                </a:solidFill>
              </a:rPr>
              <a:t>te delen!</a:t>
            </a:r>
            <a:endParaRPr lang="nl-NL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dirty="0">
                <a:solidFill>
                  <a:srgbClr val="00B0F0"/>
                </a:solidFill>
              </a:rPr>
              <a:t>https://www.stomavereniging.nl/stoma-online/meldpunt-stomazorg/</a:t>
            </a: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b="0" i="0" dirty="0">
              <a:solidFill>
                <a:srgbClr val="1B364E"/>
              </a:solidFill>
              <a:effectLst/>
              <a:highlight>
                <a:srgbClr val="DEEEF4"/>
              </a:highlight>
              <a:latin typeface="new-rubrik-edge"/>
            </a:endParaRPr>
          </a:p>
        </p:txBody>
      </p:sp>
    </p:spTree>
    <p:extLst>
      <p:ext uri="{BB962C8B-B14F-4D97-AF65-F5344CB8AC3E}">
        <p14:creationId xmlns:p14="http://schemas.microsoft.com/office/powerpoint/2010/main" val="38331192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Stoma Vereniging">
      <a:majorFont>
        <a:latin typeface="Rubrik Edge New Bold"/>
        <a:ea typeface=""/>
        <a:cs typeface=""/>
      </a:majorFont>
      <a:minorFont>
        <a:latin typeface="Rubrik Edge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E2F8E9DA6F446B0A686207F5532C0" ma:contentTypeVersion="18" ma:contentTypeDescription="Een nieuw document maken." ma:contentTypeScope="" ma:versionID="00569af2188d7992cd22ccf12ab7175f">
  <xsd:schema xmlns:xsd="http://www.w3.org/2001/XMLSchema" xmlns:xs="http://www.w3.org/2001/XMLSchema" xmlns:p="http://schemas.microsoft.com/office/2006/metadata/properties" xmlns:ns2="bbcb6a75-1dd5-45c1-9305-6bda61e35669" xmlns:ns3="c99bb6b9-1c9f-4a2c-8d21-690c05d4ebc2" targetNamespace="http://schemas.microsoft.com/office/2006/metadata/properties" ma:root="true" ma:fieldsID="10f1de8b3cee348510ed326cb4c54da6" ns2:_="" ns3:_="">
    <xsd:import namespace="bbcb6a75-1dd5-45c1-9305-6bda61e35669"/>
    <xsd:import namespace="c99bb6b9-1c9f-4a2c-8d21-690c05d4eb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b6a75-1dd5-45c1-9305-6bda61e356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8bf36e04-c0b8-4e52-95db-97603fe9e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bb6b9-1c9f-4a2c-8d21-690c05d4ebc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95fcecb-dff3-4e75-a185-5622e7a43c16}" ma:internalName="TaxCatchAll" ma:showField="CatchAllData" ma:web="c99bb6b9-1c9f-4a2c-8d21-690c05d4eb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9bb6b9-1c9f-4a2c-8d21-690c05d4ebc2" xsi:nil="true"/>
    <lcf76f155ced4ddcb4097134ff3c332f xmlns="bbcb6a75-1dd5-45c1-9305-6bda61e3566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71784C-900D-422E-96E6-522D19EB00A6}"/>
</file>

<file path=customXml/itemProps2.xml><?xml version="1.0" encoding="utf-8"?>
<ds:datastoreItem xmlns:ds="http://schemas.openxmlformats.org/officeDocument/2006/customXml" ds:itemID="{AC3E7A47-0361-4211-A81F-DB0AD893C750}">
  <ds:schemaRefs>
    <ds:schemaRef ds:uri="http://schemas.microsoft.com/office/2006/metadata/properties"/>
    <ds:schemaRef ds:uri="http://schemas.microsoft.com/office/infopath/2007/PartnerControls"/>
    <ds:schemaRef ds:uri="c99bb6b9-1c9f-4a2c-8d21-690c05d4ebc2"/>
    <ds:schemaRef ds:uri="bbcb6a75-1dd5-45c1-9305-6bda61e35669"/>
  </ds:schemaRefs>
</ds:datastoreItem>
</file>

<file path=customXml/itemProps3.xml><?xml version="1.0" encoding="utf-8"?>
<ds:datastoreItem xmlns:ds="http://schemas.openxmlformats.org/officeDocument/2006/customXml" ds:itemID="{782A3AF6-F66F-4056-BE10-E6EBCA54EB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196</Words>
  <Application>Microsoft Office PowerPoint</Application>
  <PresentationFormat>Breedbeeld</PresentationFormat>
  <Paragraphs>39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new-rubrik-edge</vt:lpstr>
      <vt:lpstr>Georgia</vt:lpstr>
      <vt:lpstr>Trebuchet MS</vt:lpstr>
      <vt:lpstr>Arial</vt:lpstr>
      <vt:lpstr>Rubrik Edge New</vt:lpstr>
      <vt:lpstr>Ubuntu Bold</vt:lpstr>
      <vt:lpstr>Ubuntu</vt:lpstr>
      <vt:lpstr>Kantoorthema</vt:lpstr>
      <vt:lpstr>PowerPoint-presentatie</vt:lpstr>
      <vt:lpstr>Hans Blaauwbroek</vt:lpstr>
      <vt:lpstr>In gesprek over funtioneringsgericht voorschrijven: hoe gaat dat in de praktijk?</vt:lpstr>
      <vt:lpstr>Functioneringsgericht voorschrijven</vt:lpstr>
      <vt:lpstr>PowerPoint-presentatie</vt:lpstr>
      <vt:lpstr>Vier fasen</vt:lpstr>
      <vt:lpstr>PowerPoint-presentatie</vt:lpstr>
      <vt:lpstr>Hoe gaat het in de praktijk</vt:lpstr>
      <vt:lpstr>Meldpunt Stomazorg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</dc:title>
  <dc:creator>Jasper D</dc:creator>
  <cp:lastModifiedBy>Hans Blaauwbroek | Nierstichting</cp:lastModifiedBy>
  <cp:revision>18</cp:revision>
  <dcterms:created xsi:type="dcterms:W3CDTF">2019-09-08T09:49:56Z</dcterms:created>
  <dcterms:modified xsi:type="dcterms:W3CDTF">2024-06-21T05:41:50Z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0x010100071E2F8E9DA6F446B0A686207F5532C0</vt:lpwstr>
  </property>
  <property fmtid="{D5CDD505-2E9C-101B-9397-08002B2CF9AE}" pid="3" name="Order">
    <vt:r8>800</vt:r8>
  </property>
</Properties>
</file>